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tiff" ContentType="image/tif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96" r:id="rId1"/>
  </p:sldMasterIdLst>
  <p:notesMasterIdLst>
    <p:notesMasterId r:id="rId41"/>
  </p:notesMasterIdLst>
  <p:sldIdLst>
    <p:sldId id="256" r:id="rId2"/>
    <p:sldId id="326" r:id="rId3"/>
    <p:sldId id="327" r:id="rId4"/>
    <p:sldId id="328" r:id="rId5"/>
    <p:sldId id="329" r:id="rId6"/>
    <p:sldId id="330" r:id="rId7"/>
    <p:sldId id="362" r:id="rId8"/>
    <p:sldId id="363" r:id="rId9"/>
    <p:sldId id="331" r:id="rId10"/>
    <p:sldId id="332" r:id="rId11"/>
    <p:sldId id="334" r:id="rId12"/>
    <p:sldId id="336" r:id="rId13"/>
    <p:sldId id="356" r:id="rId14"/>
    <p:sldId id="337" r:id="rId15"/>
    <p:sldId id="364" r:id="rId16"/>
    <p:sldId id="365" r:id="rId17"/>
    <p:sldId id="338" r:id="rId18"/>
    <p:sldId id="339" r:id="rId19"/>
    <p:sldId id="357" r:id="rId20"/>
    <p:sldId id="371" r:id="rId21"/>
    <p:sldId id="366" r:id="rId22"/>
    <p:sldId id="368" r:id="rId23"/>
    <p:sldId id="367" r:id="rId24"/>
    <p:sldId id="370" r:id="rId25"/>
    <p:sldId id="369" r:id="rId26"/>
    <p:sldId id="345" r:id="rId27"/>
    <p:sldId id="358" r:id="rId28"/>
    <p:sldId id="346" r:id="rId29"/>
    <p:sldId id="347" r:id="rId30"/>
    <p:sldId id="349" r:id="rId31"/>
    <p:sldId id="350" r:id="rId32"/>
    <p:sldId id="359" r:id="rId33"/>
    <p:sldId id="351" r:id="rId34"/>
    <p:sldId id="352" r:id="rId35"/>
    <p:sldId id="353" r:id="rId36"/>
    <p:sldId id="360" r:id="rId37"/>
    <p:sldId id="354" r:id="rId38"/>
    <p:sldId id="361" r:id="rId39"/>
    <p:sldId id="355" r:id="rId4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A3E"/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28" autoAdjust="0"/>
    <p:restoredTop sz="94660"/>
  </p:normalViewPr>
  <p:slideViewPr>
    <p:cSldViewPr>
      <p:cViewPr varScale="1">
        <p:scale>
          <a:sx n="63" d="100"/>
          <a:sy n="63" d="100"/>
        </p:scale>
        <p:origin x="1328" y="6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652889-7E82-4C15-B3F9-FE94BD10B7BD}" type="datetimeFigureOut">
              <a:rPr lang="en-US" smtClean="0"/>
              <a:pPr/>
              <a:t>3/30/2018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63415C-2120-44EA-B4D5-CF87D5787AB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5267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63415C-2120-44EA-B4D5-CF87D5787ABA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6794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fld id="{7758731F-DB95-451D-A3E2-41EE29E39D51}" type="datetime1">
              <a:rPr lang="en-US" altLang="zh-CN" smtClean="0"/>
              <a:t>3/30/2018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23682-8B9A-4ED3-8E77-74C9D6CCD736}" type="datetime1">
              <a:rPr lang="en-US" altLang="zh-CN" smtClean="0"/>
              <a:t>3/30/2018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</p:spPr>
        <p:txBody>
          <a:bodyPr/>
          <a:lstStyle/>
          <a:p>
            <a:fld id="{9B214637-59F3-4745-BB6E-AA24681DB8DD}" type="datetime1">
              <a:rPr lang="en-US" altLang="zh-CN" smtClean="0"/>
              <a:t>3/30/2018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7514CB-2420-4788-9690-261963A6CC2E}" type="datetime1">
              <a:rPr lang="en-US" altLang="zh-CN" smtClean="0"/>
              <a:t>3/30/2018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Rectangle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8FEC8B-AAE4-462C-93F6-282E4E86D034}" type="datetime1">
              <a:rPr lang="en-US" altLang="zh-CN" smtClean="0"/>
              <a:t>3/30/2018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E1312150-B057-4E05-A17A-555F2488F6C9}" type="datetime1">
              <a:rPr lang="en-US" altLang="zh-CN" smtClean="0"/>
              <a:t>3/30/2018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3D273A0C-0A8E-40E6-9BD3-766CFE16D3D7}" type="datetime1">
              <a:rPr lang="en-US" altLang="zh-CN" smtClean="0"/>
              <a:t>3/30/2018</a:t>
            </a:fld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US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7A84C4-9C00-46FC-AC56-AB220028C515}" type="datetime1">
              <a:rPr lang="en-US" altLang="zh-CN" smtClean="0"/>
              <a:t>3/30/2018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A317C-9E93-46E5-8F6B-91ADC1EC3FDD}" type="datetime1">
              <a:rPr lang="en-US" altLang="zh-CN" smtClean="0"/>
              <a:t>3/30/2018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9C02D-0AB1-4868-979D-F67A9400B8F4}" type="datetime1">
              <a:rPr lang="en-US" altLang="zh-CN" smtClean="0"/>
              <a:t>3/30/2018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8" name="Rectangle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1" name="Rectangle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/>
          <a:p>
            <a:fld id="{B15DFD85-9223-4B01-AF8B-F7650F61779A}" type="datetime1">
              <a:rPr lang="en-US" altLang="zh-CN" smtClean="0"/>
              <a:t>3/30/2018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</p:spPr>
        <p:txBody>
          <a:bodyPr rtlCol="0"/>
          <a:lstStyle/>
          <a:p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612648" y="1600200"/>
            <a:ext cx="8153400" cy="45262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9D155ADD-C6BB-42CA-8500-DC7F6D5BFF94}" type="datetime1">
              <a:rPr lang="en-US" altLang="zh-CN" smtClean="0"/>
              <a:t>3/30/2018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Rectangle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280160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590550" y="1280160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97" r:id="rId1"/>
    <p:sldLayoutId id="2147483998" r:id="rId2"/>
    <p:sldLayoutId id="2147483999" r:id="rId3"/>
    <p:sldLayoutId id="2147484000" r:id="rId4"/>
    <p:sldLayoutId id="2147484001" r:id="rId5"/>
    <p:sldLayoutId id="2147484002" r:id="rId6"/>
    <p:sldLayoutId id="2147484003" r:id="rId7"/>
    <p:sldLayoutId id="2147484004" r:id="rId8"/>
    <p:sldLayoutId id="2147484005" r:id="rId9"/>
    <p:sldLayoutId id="2147484006" r:id="rId10"/>
    <p:sldLayoutId id="2147484007" r:id="rId11"/>
  </p:sldLayoutIdLst>
  <p:hf hdr="0" ftr="0" dt="0"/>
  <p:txStyles>
    <p:titleStyle>
      <a:lvl1pPr algn="l" rtl="0" eaLnBrk="1" latinLnBrk="0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0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0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0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0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.bin"/><Relationship Id="rId3" Type="http://schemas.openxmlformats.org/officeDocument/2006/relationships/image" Target="../media/image31.png"/><Relationship Id="rId7" Type="http://schemas.openxmlformats.org/officeDocument/2006/relationships/image" Target="../media/image35.tif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4.tiff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9" Type="http://schemas.openxmlformats.org/officeDocument/2006/relationships/image" Target="../media/image30.wm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.bin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41.emf"/><Relationship Id="rId5" Type="http://schemas.openxmlformats.org/officeDocument/2006/relationships/image" Target="../media/image40.tiff"/><Relationship Id="rId4" Type="http://schemas.openxmlformats.org/officeDocument/2006/relationships/image" Target="../media/image39.tiff"/><Relationship Id="rId9" Type="http://schemas.openxmlformats.org/officeDocument/2006/relationships/image" Target="../media/image37.w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emf"/><Relationship Id="rId4" Type="http://schemas.openxmlformats.org/officeDocument/2006/relationships/image" Target="../media/image43.em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emf"/><Relationship Id="rId3" Type="http://schemas.openxmlformats.org/officeDocument/2006/relationships/image" Target="../media/image46.emf"/><Relationship Id="rId7" Type="http://schemas.openxmlformats.org/officeDocument/2006/relationships/image" Target="../media/image50.emf"/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emf"/><Relationship Id="rId5" Type="http://schemas.openxmlformats.org/officeDocument/2006/relationships/image" Target="../media/image48.emf"/><Relationship Id="rId4" Type="http://schemas.openxmlformats.org/officeDocument/2006/relationships/image" Target="../media/image47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tiff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tiff"/><Relationship Id="rId4" Type="http://schemas.openxmlformats.org/officeDocument/2006/relationships/image" Target="../media/image54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tiff"/><Relationship Id="rId3" Type="http://schemas.openxmlformats.org/officeDocument/2006/relationships/image" Target="../media/image59.tiff"/><Relationship Id="rId7" Type="http://schemas.openxmlformats.org/officeDocument/2006/relationships/image" Target="../media/image63.tiff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tiff"/><Relationship Id="rId5" Type="http://schemas.openxmlformats.org/officeDocument/2006/relationships/image" Target="../media/image61.tiff"/><Relationship Id="rId4" Type="http://schemas.openxmlformats.org/officeDocument/2006/relationships/image" Target="../media/image60.tif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2" Type="http://schemas.openxmlformats.org/officeDocument/2006/relationships/image" Target="../media/image67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70.emf"/><Relationship Id="rId4" Type="http://schemas.openxmlformats.org/officeDocument/2006/relationships/image" Target="../media/image69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emf"/><Relationship Id="rId7" Type="http://schemas.openxmlformats.org/officeDocument/2006/relationships/image" Target="../media/image80.emf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emf"/><Relationship Id="rId5" Type="http://schemas.openxmlformats.org/officeDocument/2006/relationships/image" Target="../media/image78.emf"/><Relationship Id="rId4" Type="http://schemas.openxmlformats.org/officeDocument/2006/relationships/image" Target="../media/image74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81.png"/><Relationship Id="rId7" Type="http://schemas.openxmlformats.org/officeDocument/2006/relationships/image" Target="../media/image8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Relationship Id="rId9" Type="http://schemas.openxmlformats.org/officeDocument/2006/relationships/image" Target="../media/image8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7" Type="http://schemas.openxmlformats.org/officeDocument/2006/relationships/image" Target="../media/image95.emf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tiff"/><Relationship Id="rId2" Type="http://schemas.openxmlformats.org/officeDocument/2006/relationships/image" Target="../media/image99.tif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tiff"/><Relationship Id="rId2" Type="http://schemas.openxmlformats.org/officeDocument/2006/relationships/image" Target="../media/image101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4.tiff"/><Relationship Id="rId4" Type="http://schemas.openxmlformats.org/officeDocument/2006/relationships/image" Target="../media/image103.tif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3" Type="http://schemas.openxmlformats.org/officeDocument/2006/relationships/image" Target="../media/image111.png"/><Relationship Id="rId7" Type="http://schemas.openxmlformats.org/officeDocument/2006/relationships/image" Target="../media/image115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.png"/><Relationship Id="rId11" Type="http://schemas.openxmlformats.org/officeDocument/2006/relationships/image" Target="../media/image119.png"/><Relationship Id="rId5" Type="http://schemas.openxmlformats.org/officeDocument/2006/relationships/image" Target="../media/image113.png"/><Relationship Id="rId10" Type="http://schemas.openxmlformats.org/officeDocument/2006/relationships/image" Target="../media/image118.png"/><Relationship Id="rId4" Type="http://schemas.openxmlformats.org/officeDocument/2006/relationships/image" Target="../media/image112.png"/><Relationship Id="rId9" Type="http://schemas.openxmlformats.org/officeDocument/2006/relationships/image" Target="../media/image117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8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7" Type="http://schemas.openxmlformats.org/officeDocument/2006/relationships/image" Target="../media/image20.em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9.emf"/><Relationship Id="rId4" Type="http://schemas.openxmlformats.org/officeDocument/2006/relationships/image" Target="../media/image18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038600"/>
            <a:ext cx="9144000" cy="1828800"/>
          </a:xfrm>
        </p:spPr>
        <p:txBody>
          <a:bodyPr>
            <a:normAutofit/>
          </a:bodyPr>
          <a:lstStyle/>
          <a:p>
            <a:r>
              <a:rPr lang="en-US" sz="3200" dirty="0"/>
              <a:t>6. Maxwell’s Equations In Time-Varying Fields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 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514600" y="6096000"/>
            <a:ext cx="6629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FFFF"/>
                </a:solidFill>
              </a:rPr>
              <a:t>7e Applied EM by Ulaby and </a:t>
            </a:r>
            <a:r>
              <a:rPr lang="en-US" sz="2800" dirty="0" err="1">
                <a:solidFill>
                  <a:srgbClr val="FFFFFF"/>
                </a:solidFill>
              </a:rPr>
              <a:t>Ravaioli</a:t>
            </a:r>
            <a:endParaRPr lang="en-US" sz="2800" dirty="0">
              <a:solidFill>
                <a:srgbClr val="FFFFFF"/>
              </a:solidFill>
            </a:endParaRPr>
          </a:p>
        </p:txBody>
      </p:sp>
      <p:pic>
        <p:nvPicPr>
          <p:cNvPr id="6" name="Picture 5" descr="ac.tif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0" y="457200"/>
            <a:ext cx="4884735" cy="4739905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E778FA2-7C62-4526-9903-1C6AF2E6D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DCC03-55F8-4B63-9C69-6FF9F41CE208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-152400"/>
            <a:ext cx="8153400" cy="990600"/>
          </a:xfrm>
        </p:spPr>
        <p:txBody>
          <a:bodyPr>
            <a:normAutofit/>
          </a:bodyPr>
          <a:lstStyle/>
          <a:p>
            <a:r>
              <a:rPr lang="en-US" sz="3600" dirty="0"/>
              <a:t>Example 6-1 Solution</a:t>
            </a:r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05400" y="0"/>
            <a:ext cx="3829675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914400"/>
            <a:ext cx="4691062" cy="45944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-1" y="5817165"/>
            <a:ext cx="4572001" cy="10408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605681" y="2667000"/>
            <a:ext cx="4538320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DDF6347-3323-47DF-ABFF-EE57EAA297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732" y="0"/>
            <a:ext cx="5131351" cy="396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72153" y="3581401"/>
            <a:ext cx="5271847" cy="327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167795" y="152400"/>
            <a:ext cx="3920490" cy="27803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3A36F83-B049-4FCD-93EB-C1E0A769C8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Motional EMF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52400" y="1524000"/>
            <a:ext cx="4267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Magnetic force on charge </a:t>
            </a:r>
            <a:r>
              <a:rPr lang="en-US" sz="2000" i="1" dirty="0" err="1">
                <a:solidFill>
                  <a:srgbClr val="FF0000"/>
                </a:solidFill>
              </a:rPr>
              <a:t>q</a:t>
            </a:r>
            <a:r>
              <a:rPr lang="en-US" sz="2000" dirty="0">
                <a:solidFill>
                  <a:srgbClr val="FF0000"/>
                </a:solidFill>
              </a:rPr>
              <a:t> moving with velocity </a:t>
            </a:r>
            <a:r>
              <a:rPr lang="en-US" sz="2000" b="1" dirty="0" err="1">
                <a:solidFill>
                  <a:srgbClr val="FF0000"/>
                </a:solidFill>
              </a:rPr>
              <a:t>u</a:t>
            </a:r>
            <a:r>
              <a:rPr lang="en-US" sz="2000" dirty="0">
                <a:solidFill>
                  <a:srgbClr val="FF0000"/>
                </a:solidFill>
              </a:rPr>
              <a:t> in a magnetic field </a:t>
            </a:r>
            <a:r>
              <a:rPr lang="en-US" sz="2000" b="1" dirty="0">
                <a:solidFill>
                  <a:srgbClr val="FF0000"/>
                </a:solidFill>
              </a:rPr>
              <a:t>B</a:t>
            </a:r>
            <a:r>
              <a:rPr lang="en-US" sz="2000" dirty="0">
                <a:solidFill>
                  <a:srgbClr val="FF0000"/>
                </a:solidFill>
              </a:rPr>
              <a:t>: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95400" y="2307414"/>
            <a:ext cx="1667828" cy="2995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0" name="Picture 4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419600" y="439348"/>
            <a:ext cx="4724400" cy="35230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886200" y="4254102"/>
            <a:ext cx="5257800" cy="12322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Box 10"/>
          <p:cNvSpPr txBox="1"/>
          <p:nvPr/>
        </p:nvSpPr>
        <p:spPr>
          <a:xfrm>
            <a:off x="0" y="2590800"/>
            <a:ext cx="4572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This magnetic force is equivalent to the electrical force that would be exerted on the particle by the electric field </a:t>
            </a:r>
            <a:r>
              <a:rPr lang="en-US" sz="2000" dirty="0" err="1">
                <a:solidFill>
                  <a:srgbClr val="FF0000"/>
                </a:solidFill>
              </a:rPr>
              <a:t>Em</a:t>
            </a:r>
            <a:r>
              <a:rPr lang="en-US" sz="2000" dirty="0">
                <a:solidFill>
                  <a:srgbClr val="FF0000"/>
                </a:solidFill>
              </a:rPr>
              <a:t> given by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6200" y="4343400"/>
            <a:ext cx="37338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This, in turn, induces a voltage difference between ends 1 and 2, with end 2 being at the higher potential. The induced voltage is called a </a:t>
            </a:r>
            <a:r>
              <a:rPr lang="en-US" sz="2000" b="1" i="1" dirty="0">
                <a:solidFill>
                  <a:srgbClr val="FF0000"/>
                </a:solidFill>
              </a:rPr>
              <a:t>motional </a:t>
            </a:r>
            <a:r>
              <a:rPr lang="en-US" sz="2000" b="1" i="1" dirty="0" err="1">
                <a:solidFill>
                  <a:srgbClr val="FF0000"/>
                </a:solidFill>
              </a:rPr>
              <a:t>emf</a:t>
            </a:r>
            <a:r>
              <a:rPr lang="en-US" sz="2000" b="1" i="1" dirty="0">
                <a:solidFill>
                  <a:srgbClr val="FF0000"/>
                </a:solidFill>
              </a:rPr>
              <a:t>  </a:t>
            </a:r>
            <a:endParaRPr lang="en-US" sz="2000" dirty="0">
              <a:solidFill>
                <a:srgbClr val="FF0000"/>
              </a:solidFill>
            </a:endParaRPr>
          </a:p>
        </p:txBody>
      </p:sp>
      <p:pic>
        <p:nvPicPr>
          <p:cNvPr id="13" name="Picture 12" descr="eq6.23.tif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200" y="3581400"/>
            <a:ext cx="2209800" cy="871471"/>
          </a:xfrm>
          <a:prstGeom prst="rect">
            <a:avLst/>
          </a:prstGeom>
        </p:spPr>
      </p:pic>
      <p:pic>
        <p:nvPicPr>
          <p:cNvPr id="14" name="Picture 13" descr="eq6.24.tiff"/>
          <p:cNvPicPr>
            <a:picLocks noChangeAspect="1"/>
          </p:cNvPicPr>
          <p:nvPr/>
        </p:nvPicPr>
        <p:blipFill>
          <a:blip r:embed="rId7"/>
          <a:srcRect t="11884"/>
          <a:stretch>
            <a:fillRect/>
          </a:stretch>
        </p:blipFill>
        <p:spPr>
          <a:xfrm>
            <a:off x="0" y="5643578"/>
            <a:ext cx="4495800" cy="105934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410200" y="5595429"/>
            <a:ext cx="274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 </a:t>
            </a:r>
            <a:r>
              <a:rPr lang="en-US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points from 1 to 2</a:t>
            </a:r>
          </a:p>
        </p:txBody>
      </p:sp>
      <p:graphicFrame>
        <p:nvGraphicFramePr>
          <p:cNvPr id="16" name="对象 15"/>
          <p:cNvGraphicFramePr>
            <a:graphicFrameLocks noChangeAspect="1"/>
          </p:cNvGraphicFramePr>
          <p:nvPr/>
        </p:nvGraphicFramePr>
        <p:xfrm>
          <a:off x="573065" y="6489724"/>
          <a:ext cx="712787" cy="36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3" name="公式" r:id="rId8" imgW="419040" imgH="215640" progId="Equation.3">
                  <p:embed/>
                </p:oleObj>
              </mc:Choice>
              <mc:Fallback>
                <p:oleObj name="公式" r:id="rId8" imgW="419040" imgH="21564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3065" y="6489724"/>
                        <a:ext cx="712787" cy="368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BE5C88A-99AC-48AD-BE7B-515E9DDEE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Motional EMF</a:t>
            </a:r>
          </a:p>
        </p:txBody>
      </p:sp>
      <p:pic>
        <p:nvPicPr>
          <p:cNvPr id="4" name="Content Placeholder 3" descr="sta.tiff"/>
          <p:cNvPicPr>
            <a:picLocks noGrp="1" noChangeAspect="1"/>
          </p:cNvPicPr>
          <p:nvPr>
            <p:ph sz="quarter" idx="1"/>
          </p:nvPr>
        </p:nvPicPr>
        <p:blipFill>
          <a:blip r:embed="rId2"/>
          <a:srcRect l="-251" r="-251"/>
          <a:stretch>
            <a:fillRect/>
          </a:stretch>
        </p:blipFill>
        <p:spPr/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70DD912-D898-4FF8-B99F-7E1C080CF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4800600" cy="990600"/>
          </a:xfrm>
        </p:spPr>
        <p:txBody>
          <a:bodyPr>
            <a:normAutofit/>
          </a:bodyPr>
          <a:lstStyle/>
          <a:p>
            <a:r>
              <a:rPr lang="en-US" sz="3600" dirty="0"/>
              <a:t>Example 6-3: </a:t>
            </a:r>
            <a:r>
              <a:rPr lang="en-US" sz="3600" dirty="0">
                <a:solidFill>
                  <a:srgbClr val="FF0000"/>
                </a:solidFill>
              </a:rPr>
              <a:t>Sliding Bar</a:t>
            </a:r>
          </a:p>
        </p:txBody>
      </p:sp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43048" y="2121585"/>
            <a:ext cx="1009650" cy="2423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7" descr="eq6.27a.tiff"/>
          <p:cNvPicPr>
            <a:picLocks noChangeAspect="1"/>
          </p:cNvPicPr>
          <p:nvPr/>
        </p:nvPicPr>
        <p:blipFill rotWithShape="1">
          <a:blip r:embed="rId4"/>
          <a:srcRect t="7953" r="34621" b="47471"/>
          <a:stretch/>
        </p:blipFill>
        <p:spPr>
          <a:xfrm>
            <a:off x="55143" y="3121351"/>
            <a:ext cx="3240025" cy="92811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28015" y="5257800"/>
            <a:ext cx="3352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The length of the loop is related to </a:t>
            </a:r>
            <a:r>
              <a:rPr lang="en-US" sz="2000" i="1" dirty="0" err="1">
                <a:solidFill>
                  <a:srgbClr val="FF0000"/>
                </a:solidFill>
              </a:rPr>
              <a:t>u</a:t>
            </a:r>
            <a:r>
              <a:rPr lang="en-US" sz="2000" i="1" dirty="0">
                <a:solidFill>
                  <a:srgbClr val="FF0000"/>
                </a:solidFill>
              </a:rPr>
              <a:t> by x</a:t>
            </a:r>
            <a:r>
              <a:rPr lang="en-US" sz="1400" i="1" dirty="0">
                <a:solidFill>
                  <a:srgbClr val="FF0000"/>
                </a:solidFill>
              </a:rPr>
              <a:t>0</a:t>
            </a:r>
            <a:r>
              <a:rPr lang="en-US" sz="2000" i="1" dirty="0">
                <a:solidFill>
                  <a:srgbClr val="FF0000"/>
                </a:solidFill>
              </a:rPr>
              <a:t> = </a:t>
            </a:r>
            <a:r>
              <a:rPr lang="en-US" sz="2000" i="1" dirty="0" err="1">
                <a:solidFill>
                  <a:srgbClr val="FF0000"/>
                </a:solidFill>
              </a:rPr>
              <a:t>ut</a:t>
            </a:r>
            <a:r>
              <a:rPr lang="en-US" sz="2000" i="1" dirty="0">
                <a:solidFill>
                  <a:srgbClr val="FF0000"/>
                </a:solidFill>
              </a:rPr>
              <a:t>. Hence</a:t>
            </a:r>
            <a:endParaRPr lang="en-US" sz="2000" dirty="0">
              <a:solidFill>
                <a:srgbClr val="FF0000"/>
              </a:solidFill>
            </a:endParaRPr>
          </a:p>
        </p:txBody>
      </p:sp>
      <p:pic>
        <p:nvPicPr>
          <p:cNvPr id="10" name="Picture 9" descr="eq6.27.tiff"/>
          <p:cNvPicPr>
            <a:picLocks noChangeAspect="1"/>
          </p:cNvPicPr>
          <p:nvPr/>
        </p:nvPicPr>
        <p:blipFill rotWithShape="1">
          <a:blip r:embed="rId5"/>
          <a:srcRect t="28374" b="29064"/>
          <a:stretch/>
        </p:blipFill>
        <p:spPr>
          <a:xfrm>
            <a:off x="204216" y="6237647"/>
            <a:ext cx="3200399" cy="4572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040139" y="1703187"/>
            <a:ext cx="30154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Note that B increases with </a:t>
            </a:r>
            <a:r>
              <a:rPr lang="en-US" sz="2000" dirty="0" err="1">
                <a:solidFill>
                  <a:srgbClr val="FF0000"/>
                </a:solidFill>
              </a:rPr>
              <a:t>x</a:t>
            </a:r>
            <a:endParaRPr lang="en-US" sz="2000" dirty="0">
              <a:solidFill>
                <a:srgbClr val="FF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015" y="1168591"/>
            <a:ext cx="5589000" cy="1881801"/>
          </a:xfrm>
          <a:prstGeom prst="rect">
            <a:avLst/>
          </a:prstGeom>
        </p:spPr>
      </p:pic>
      <p:pic>
        <p:nvPicPr>
          <p:cNvPr id="12" name="Picture 11" descr="eq6.27a.tiff"/>
          <p:cNvPicPr>
            <a:picLocks noChangeAspect="1"/>
          </p:cNvPicPr>
          <p:nvPr/>
        </p:nvPicPr>
        <p:blipFill rotWithShape="1">
          <a:blip r:embed="rId4"/>
          <a:srcRect l="33827" t="55986"/>
          <a:stretch/>
        </p:blipFill>
        <p:spPr>
          <a:xfrm>
            <a:off x="55143" y="4049467"/>
            <a:ext cx="3279369" cy="916423"/>
          </a:xfrm>
          <a:prstGeom prst="rect">
            <a:avLst/>
          </a:prstGeom>
        </p:spPr>
      </p:pic>
      <p:pic>
        <p:nvPicPr>
          <p:cNvPr id="5124" name="Picture 4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707130" y="2898496"/>
            <a:ext cx="5360670" cy="25660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2050" name="Object 2"/>
          <p:cNvGraphicFramePr>
            <a:graphicFrameLocks noChangeAspect="1"/>
          </p:cNvGraphicFramePr>
          <p:nvPr/>
        </p:nvGraphicFramePr>
        <p:xfrm>
          <a:off x="1133475" y="3846513"/>
          <a:ext cx="733425" cy="390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7" name="公式" r:id="rId8" imgW="431640" imgH="228600" progId="Equation.3">
                  <p:embed/>
                </p:oleObj>
              </mc:Choice>
              <mc:Fallback>
                <p:oleObj name="公式" r:id="rId8" imgW="431640" imgH="22860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33475" y="3846513"/>
                        <a:ext cx="733425" cy="3905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4500562" y="5786454"/>
            <a:ext cx="37862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How to define the polarity of </a:t>
            </a:r>
            <a:r>
              <a:rPr lang="en-US" altLang="zh-CN" sz="2400" dirty="0" err="1"/>
              <a:t>V</a:t>
            </a:r>
            <a:r>
              <a:rPr lang="en-US" altLang="zh-CN" sz="2400" baseline="-25000" dirty="0" err="1"/>
              <a:t>emf</a:t>
            </a:r>
            <a:r>
              <a:rPr lang="en-US" altLang="zh-CN" sz="2400" dirty="0"/>
              <a:t> in this condition?</a:t>
            </a:r>
            <a:endParaRPr lang="zh-CN" altLang="en-US" sz="24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E940477-A88E-4171-B1DC-1EA0FC4689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14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allAtOnce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4800600" cy="990600"/>
          </a:xfrm>
        </p:spPr>
        <p:txBody>
          <a:bodyPr>
            <a:normAutofit/>
          </a:bodyPr>
          <a:lstStyle/>
          <a:p>
            <a:r>
              <a:rPr lang="en-US" sz="3600" dirty="0"/>
              <a:t>Example 6-3: </a:t>
            </a:r>
            <a:r>
              <a:rPr lang="en-US" sz="3600" dirty="0">
                <a:solidFill>
                  <a:srgbClr val="FF0000"/>
                </a:solidFill>
              </a:rPr>
              <a:t>cont.</a:t>
            </a:r>
          </a:p>
        </p:txBody>
      </p:sp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043048" y="2121585"/>
            <a:ext cx="1009650" cy="2423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Box 10"/>
          <p:cNvSpPr txBox="1"/>
          <p:nvPr/>
        </p:nvSpPr>
        <p:spPr>
          <a:xfrm>
            <a:off x="6040139" y="1703187"/>
            <a:ext cx="30154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Note that B increases with </a:t>
            </a:r>
            <a:r>
              <a:rPr lang="en-US" sz="2000" dirty="0" err="1">
                <a:solidFill>
                  <a:srgbClr val="FF0000"/>
                </a:solidFill>
              </a:rPr>
              <a:t>x</a:t>
            </a:r>
            <a:endParaRPr lang="en-US" sz="2000" dirty="0">
              <a:solidFill>
                <a:srgbClr val="FF0000"/>
              </a:solidFill>
            </a:endParaRPr>
          </a:p>
        </p:txBody>
      </p:sp>
      <p:pic>
        <p:nvPicPr>
          <p:cNvPr id="5124" name="Picture 4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40708" y="2514600"/>
            <a:ext cx="5003292" cy="23949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2"/>
          <p:cNvSpPr txBox="1"/>
          <p:nvPr/>
        </p:nvSpPr>
        <p:spPr>
          <a:xfrm>
            <a:off x="381000" y="1634891"/>
            <a:ext cx="274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Faraday’s law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" y="2276271"/>
            <a:ext cx="3531938" cy="170720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" y="5072074"/>
            <a:ext cx="4968000" cy="59170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00034" y="5857892"/>
            <a:ext cx="40719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The same as the result obtained by the motional </a:t>
            </a:r>
            <a:r>
              <a:rPr lang="en-US" altLang="zh-CN" sz="2400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emf</a:t>
            </a:r>
            <a:r>
              <a:rPr lang="en-US" altLang="zh-CN" sz="24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expression</a:t>
            </a:r>
            <a:endParaRPr lang="zh-CN" altLang="en-US" sz="24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AEC6130-1B8F-4D49-9212-86ACAEA186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164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allAtOnce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04122"/>
            <a:ext cx="5562600" cy="990600"/>
          </a:xfrm>
        </p:spPr>
        <p:txBody>
          <a:bodyPr>
            <a:normAutofit/>
          </a:bodyPr>
          <a:lstStyle/>
          <a:p>
            <a:r>
              <a:rPr lang="en-US" sz="3600" dirty="0"/>
              <a:t>Example 6-4: </a:t>
            </a:r>
            <a:r>
              <a:rPr lang="en-US" sz="3600" dirty="0">
                <a:solidFill>
                  <a:srgbClr val="FF0000"/>
                </a:solidFill>
              </a:rPr>
              <a:t>Moving Loop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00200"/>
            <a:ext cx="5589000" cy="134830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954597"/>
            <a:ext cx="5550188" cy="8439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3112" y="1634813"/>
            <a:ext cx="3500888" cy="227626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00" y="3911080"/>
            <a:ext cx="4968000" cy="13289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800" y="5422600"/>
            <a:ext cx="3842438" cy="3686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0792" y="6019800"/>
            <a:ext cx="5472563" cy="35890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10200" y="4958679"/>
            <a:ext cx="3570750" cy="562601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92346B6-D0A6-485A-B6EF-C442D3F744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8327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3360" y="3886200"/>
            <a:ext cx="4358640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 descr="ex6.5.tif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9144001" cy="2343150"/>
          </a:xfrm>
          <a:prstGeom prst="rect">
            <a:avLst/>
          </a:prstGeom>
        </p:spPr>
      </p:pic>
      <p:pic>
        <p:nvPicPr>
          <p:cNvPr id="6" name="Picture 5" descr="bf.tif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2753697"/>
            <a:ext cx="1524000" cy="900854"/>
          </a:xfrm>
          <a:prstGeom prst="rect">
            <a:avLst/>
          </a:prstGeom>
        </p:spPr>
      </p:pic>
      <p:pic>
        <p:nvPicPr>
          <p:cNvPr id="7" name="Picture 6" descr="v12.tif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6845" y="1981200"/>
            <a:ext cx="4617155" cy="4876800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E341E906-7079-498F-8A7D-16E4EA3CB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EM Motor / Generator Reciprocity</a:t>
            </a:r>
          </a:p>
        </p:txBody>
      </p:sp>
      <p:sp>
        <p:nvSpPr>
          <p:cNvPr id="7" name="TextBox 6"/>
          <p:cNvSpPr txBox="1">
            <a:spLocks noChangeAspect="1"/>
          </p:cNvSpPr>
          <p:nvPr/>
        </p:nvSpPr>
        <p:spPr>
          <a:xfrm>
            <a:off x="533400" y="5214950"/>
            <a:ext cx="381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Motor:  </a:t>
            </a:r>
            <a:r>
              <a:rPr lang="en-US" sz="2400" dirty="0"/>
              <a:t>Electrical to mechanical energy conversion</a:t>
            </a:r>
          </a:p>
        </p:txBody>
      </p:sp>
      <p:sp>
        <p:nvSpPr>
          <p:cNvPr id="8" name="TextBox 7"/>
          <p:cNvSpPr txBox="1">
            <a:spLocks noChangeAspect="1"/>
          </p:cNvSpPr>
          <p:nvPr/>
        </p:nvSpPr>
        <p:spPr>
          <a:xfrm>
            <a:off x="5155142" y="5214950"/>
            <a:ext cx="36198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Generator</a:t>
            </a:r>
            <a:r>
              <a:rPr lang="en-US" sz="2400" dirty="0"/>
              <a:t>:  Mechanical to electrical energy conversion</a:t>
            </a:r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1441" y="1685925"/>
            <a:ext cx="4061959" cy="3486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53000" y="1600200"/>
            <a:ext cx="4024177" cy="34757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357158" y="6068817"/>
            <a:ext cx="40719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Wires with current are subject to force exerted by magnetic field</a:t>
            </a:r>
            <a:endParaRPr lang="zh-CN" altLang="en-US" sz="2000" dirty="0"/>
          </a:p>
        </p:txBody>
      </p:sp>
      <p:sp>
        <p:nvSpPr>
          <p:cNvPr id="10" name="TextBox 9"/>
          <p:cNvSpPr txBox="1"/>
          <p:nvPr/>
        </p:nvSpPr>
        <p:spPr>
          <a:xfrm>
            <a:off x="4857752" y="6072206"/>
            <a:ext cx="40719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Time varying magnetic flux induces current in circuit</a:t>
            </a:r>
            <a:endParaRPr lang="zh-CN" altLang="en-US" sz="2000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EFB05A8-F134-42D1-8BAB-BA384B1588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18</a:t>
            </a:fld>
            <a:endParaRPr 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0"/>
            <a:ext cx="8153400" cy="990600"/>
          </a:xfrm>
        </p:spPr>
        <p:txBody>
          <a:bodyPr/>
          <a:lstStyle/>
          <a:p>
            <a:r>
              <a:rPr lang="en-US" dirty="0"/>
              <a:t>EM Generator EMF</a:t>
            </a:r>
          </a:p>
        </p:txBody>
      </p:sp>
      <p:pic>
        <p:nvPicPr>
          <p:cNvPr id="8195" name="Picture 3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257800" y="0"/>
            <a:ext cx="3744317" cy="39986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152400" y="1524000"/>
            <a:ext cx="4648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As the loop rotates with an angular velocity </a:t>
            </a:r>
            <a:r>
              <a:rPr lang="en-US" sz="2000" i="1" dirty="0" err="1">
                <a:solidFill>
                  <a:srgbClr val="FF0000"/>
                </a:solidFill>
              </a:rPr>
              <a:t>ω</a:t>
            </a:r>
            <a:r>
              <a:rPr lang="en-US" sz="2000" i="1" dirty="0">
                <a:solidFill>
                  <a:srgbClr val="FF0000"/>
                </a:solidFill>
              </a:rPr>
              <a:t> about its own </a:t>
            </a:r>
            <a:r>
              <a:rPr lang="en-US" sz="2000" dirty="0">
                <a:solidFill>
                  <a:srgbClr val="FF0000"/>
                </a:solidFill>
              </a:rPr>
              <a:t>axis, segment 1–2 moves with velocity </a:t>
            </a:r>
            <a:r>
              <a:rPr lang="en-US" sz="2000" b="1" dirty="0" err="1">
                <a:solidFill>
                  <a:srgbClr val="FF0000"/>
                </a:solidFill>
              </a:rPr>
              <a:t>u</a:t>
            </a:r>
            <a:r>
              <a:rPr lang="en-US" sz="2000" b="1" dirty="0">
                <a:solidFill>
                  <a:srgbClr val="FF0000"/>
                </a:solidFill>
              </a:rPr>
              <a:t> </a:t>
            </a:r>
            <a:r>
              <a:rPr lang="en-US" sz="2000" dirty="0">
                <a:solidFill>
                  <a:srgbClr val="FF0000"/>
                </a:solidFill>
              </a:rPr>
              <a:t>given by</a:t>
            </a:r>
          </a:p>
        </p:txBody>
      </p:sp>
      <p:pic>
        <p:nvPicPr>
          <p:cNvPr id="7" name="Picture 6" descr="eq6.31.tif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2514600"/>
            <a:ext cx="1142999" cy="786160"/>
          </a:xfrm>
          <a:prstGeom prst="rect">
            <a:avLst/>
          </a:prstGeom>
        </p:spPr>
      </p:pic>
      <p:pic>
        <p:nvPicPr>
          <p:cNvPr id="8" name="Picture 7" descr="eq6.32.tif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7800" y="3200400"/>
            <a:ext cx="1676400" cy="60902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04800" y="3276600"/>
            <a:ext cx="6656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Also: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6200" y="3810000"/>
            <a:ext cx="46341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Segment 3-4 moves with velocity –</a:t>
            </a:r>
            <a:r>
              <a:rPr lang="en-US" sz="2000" b="1" dirty="0" err="1">
                <a:solidFill>
                  <a:srgbClr val="FF0000"/>
                </a:solidFill>
              </a:rPr>
              <a:t>u</a:t>
            </a:r>
            <a:r>
              <a:rPr lang="en-US" sz="2000" dirty="0">
                <a:solidFill>
                  <a:srgbClr val="FF0000"/>
                </a:solidFill>
              </a:rPr>
              <a:t>. Hence:</a:t>
            </a:r>
          </a:p>
        </p:txBody>
      </p:sp>
      <p:pic>
        <p:nvPicPr>
          <p:cNvPr id="11" name="Picture 10" descr="eq6.33.tif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4226719"/>
            <a:ext cx="3886200" cy="2631281"/>
          </a:xfrm>
          <a:prstGeom prst="rect">
            <a:avLst/>
          </a:prstGeom>
        </p:spPr>
      </p:pic>
      <p:pic>
        <p:nvPicPr>
          <p:cNvPr id="12" name="Picture 11" descr="eq6.34.tif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29200" y="4114800"/>
            <a:ext cx="3810000" cy="618884"/>
          </a:xfrm>
          <a:prstGeom prst="rect">
            <a:avLst/>
          </a:prstGeom>
        </p:spPr>
      </p:pic>
      <p:pic>
        <p:nvPicPr>
          <p:cNvPr id="13" name="Picture 12" descr="eq6.35.tiff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19800" y="4724400"/>
            <a:ext cx="1676399" cy="631280"/>
          </a:xfrm>
          <a:prstGeom prst="rect">
            <a:avLst/>
          </a:prstGeom>
        </p:spPr>
      </p:pic>
      <p:pic>
        <p:nvPicPr>
          <p:cNvPr id="14" name="Picture 13" descr="eq6.36.tiff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2000" y="5486400"/>
            <a:ext cx="4529138" cy="742602"/>
          </a:xfrm>
          <a:prstGeom prst="rect">
            <a:avLst/>
          </a:prstGeom>
          <a:ln w="28575">
            <a:solidFill>
              <a:schemeClr val="tx2"/>
            </a:solidFill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0C68C44-8AB4-4F1E-8AE5-94CC862BE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Chapter 6 Overview</a:t>
            </a:r>
          </a:p>
        </p:txBody>
      </p:sp>
      <p:pic>
        <p:nvPicPr>
          <p:cNvPr id="4" name="Content Placeholder 3" descr="ch6t.tiff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2885" b="-12885"/>
          <a:stretch>
            <a:fillRect/>
          </a:stretch>
        </p:blipFill>
        <p:spPr>
          <a:xfrm>
            <a:off x="304800" y="1295400"/>
            <a:ext cx="8683752" cy="4788237"/>
          </a:xfr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2FCB45BB-E4C3-472E-86FC-997F0A95EF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Another Way</a:t>
            </a:r>
            <a:endParaRPr lang="zh-CN" altLang="en-US" dirty="0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57224" y="1714488"/>
            <a:ext cx="4238625" cy="1952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969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57224" y="4048137"/>
            <a:ext cx="4953000" cy="1095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7D85CCC-660E-4A5E-89CC-6989BFA9C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20</a:t>
            </a:fld>
            <a:endParaRPr 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76200"/>
            <a:ext cx="81534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Moving Conductor in Time-Varying Magnetic Field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648" y="1828800"/>
            <a:ext cx="4657500" cy="2599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5410200"/>
            <a:ext cx="5330250" cy="995866"/>
          </a:xfrm>
          <a:prstGeom prst="rect">
            <a:avLst/>
          </a:prstGeom>
        </p:spPr>
      </p:pic>
      <p:sp>
        <p:nvSpPr>
          <p:cNvPr id="9" name="Up-Down Arrow 8"/>
          <p:cNvSpPr/>
          <p:nvPr/>
        </p:nvSpPr>
        <p:spPr>
          <a:xfrm>
            <a:off x="2484198" y="4446344"/>
            <a:ext cx="457200" cy="829400"/>
          </a:xfrm>
          <a:prstGeom prst="upDownArrow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3048000" y="4559808"/>
            <a:ext cx="190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Equivalent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53E1660-4EB4-4690-A188-07A63A9FE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149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6-6</a:t>
            </a:r>
          </a:p>
        </p:txBody>
      </p:sp>
      <p:pic>
        <p:nvPicPr>
          <p:cNvPr id="4" name="Content Placeholder 3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87413" y="733044"/>
            <a:ext cx="3744317" cy="39986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424164" y="2266890"/>
                <a:ext cx="197252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Φ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fun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164" y="2266890"/>
                <a:ext cx="1972528" cy="40011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" y="1667957"/>
            <a:ext cx="1966500" cy="40093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/>
          <a:srcRect t="36580" r="1679"/>
          <a:stretch/>
        </p:blipFill>
        <p:spPr>
          <a:xfrm>
            <a:off x="304801" y="3463108"/>
            <a:ext cx="4800600" cy="210553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424164" y="2864999"/>
                <a:ext cx="2100319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Φ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cos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fName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fun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164" y="2864999"/>
                <a:ext cx="2100319" cy="400110"/>
              </a:xfrm>
              <a:prstGeom prst="rect">
                <a:avLst/>
              </a:prstGeom>
              <a:blipFill rotWithShape="0">
                <a:blip r:embed="rId6"/>
                <a:stretch>
                  <a:fillRect b="-1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/>
          <p:cNvSpPr txBox="1"/>
          <p:nvPr/>
        </p:nvSpPr>
        <p:spPr>
          <a:xfrm>
            <a:off x="2714612" y="2273850"/>
            <a:ext cx="1214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From p. 20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A0231E8-40B2-4DB9-B93F-889AB9E8E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9848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91" name="Picture 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93244" y="5183346"/>
            <a:ext cx="6050756" cy="16449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Charge Current Continuity Equation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9537" y="2815904"/>
            <a:ext cx="3200400" cy="9178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9537" y="3870171"/>
            <a:ext cx="2819400" cy="8542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09537" y="4876800"/>
            <a:ext cx="4310063" cy="8396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90" name="Picture 6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651713" y="1524000"/>
            <a:ext cx="4426085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-32" y="1643050"/>
            <a:ext cx="50006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Current I out of a volume is equal to rate of decrease of charge Q contained in that volume: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52400" y="6020594"/>
            <a:ext cx="2572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Used Divergence Theorem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rot="5400000" flipH="1" flipV="1">
            <a:off x="811981" y="5688821"/>
            <a:ext cx="66199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2"/>
          <p:cNvCxnSpPr/>
          <p:nvPr/>
        </p:nvCxnSpPr>
        <p:spPr>
          <a:xfrm rot="5400000" flipH="1" flipV="1">
            <a:off x="5098261" y="5260193"/>
            <a:ext cx="376238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500562" y="4643446"/>
            <a:ext cx="2246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Volume current density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4724059-C2EF-4BD9-876E-EF40D8491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2317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91" name="Picture 7"/>
          <p:cNvPicPr>
            <a:picLocks noChangeAspect="1" noChangeArrowheads="1"/>
          </p:cNvPicPr>
          <p:nvPr/>
        </p:nvPicPr>
        <p:blipFill rotWithShape="1">
          <a:blip r:embed="rId2" cstate="print"/>
          <a:srcRect l="27706" t="4632" r="28217" b="49045"/>
          <a:stretch/>
        </p:blipFill>
        <p:spPr bwMode="auto">
          <a:xfrm>
            <a:off x="685800" y="1600200"/>
            <a:ext cx="3394353" cy="9698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Charge Current Continuity Equation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432" y="2838266"/>
            <a:ext cx="1345500" cy="362134"/>
          </a:xfrm>
          <a:prstGeom prst="rect">
            <a:avLst/>
          </a:prstGeom>
        </p:spPr>
      </p:pic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16780" y="1600200"/>
            <a:ext cx="3033713" cy="919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9600" y="2775183"/>
            <a:ext cx="4264200" cy="79669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2910" y="4204131"/>
            <a:ext cx="3376688" cy="219220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85290" y="3838383"/>
            <a:ext cx="4015800" cy="66218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14282" y="3386080"/>
            <a:ext cx="40005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Net current flowing out of </a:t>
            </a:r>
            <a:r>
              <a:rPr lang="el-GR" altLang="zh-CN" sz="2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Δ</a:t>
            </a:r>
            <a:r>
              <a:rPr lang="en-US" altLang="zh-CN" sz="2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V is zero</a:t>
            </a:r>
            <a:endParaRPr lang="zh-CN" altLang="en-US" sz="20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6FC1FCA-1080-4C44-87AE-368EBACE0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768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Ampère’s Law for Dynamic Fields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181600" y="17526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 </a:t>
            </a:r>
          </a:p>
        </p:txBody>
      </p:sp>
      <p:pic>
        <p:nvPicPr>
          <p:cNvPr id="13" name="Picture 7"/>
          <p:cNvPicPr>
            <a:picLocks noChangeAspect="1" noChangeArrowheads="1"/>
          </p:cNvPicPr>
          <p:nvPr/>
        </p:nvPicPr>
        <p:blipFill rotWithShape="1">
          <a:blip r:embed="rId2" cstate="print"/>
          <a:srcRect l="26446" r="26959" b="47684"/>
          <a:stretch/>
        </p:blipFill>
        <p:spPr bwMode="auto">
          <a:xfrm>
            <a:off x="457200" y="3505200"/>
            <a:ext cx="3588264" cy="10952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2"/>
          <p:cNvPicPr>
            <a:picLocks noChangeAspect="1" noChangeArrowheads="1"/>
          </p:cNvPicPr>
          <p:nvPr/>
        </p:nvPicPr>
        <p:blipFill rotWithShape="1">
          <a:blip r:embed="rId3" cstate="print"/>
          <a:srcRect t="28424" r="65384" b="39764"/>
          <a:stretch/>
        </p:blipFill>
        <p:spPr bwMode="auto">
          <a:xfrm>
            <a:off x="612648" y="1741408"/>
            <a:ext cx="13716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566222" y="2226408"/>
                <a:ext cx="246073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𝑯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i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𝑱</m:t>
                      </m:r>
                    </m:oMath>
                  </m:oMathPara>
                </a14:m>
                <a:endParaRPr lang="en-US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222" y="2226408"/>
                <a:ext cx="2460738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2228" r="-3218" b="-295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566222" y="2752187"/>
                <a:ext cx="118301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i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𝑱</m:t>
                      </m:r>
                    </m:oMath>
                  </m:oMathPara>
                </a14:m>
                <a:endParaRPr lang="en-US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222" y="2752187"/>
                <a:ext cx="1183016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5670" r="-7732" b="-295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1929384" y="2697166"/>
            <a:ext cx="31211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True for static fields, but not for dynamic fields</a:t>
            </a:r>
          </a:p>
        </p:txBody>
      </p:sp>
      <p:pic>
        <p:nvPicPr>
          <p:cNvPr id="19" name="Picture 2"/>
          <p:cNvPicPr>
            <a:picLocks noChangeAspect="1" noChangeArrowheads="1"/>
          </p:cNvPicPr>
          <p:nvPr/>
        </p:nvPicPr>
        <p:blipFill rotWithShape="1">
          <a:blip r:embed="rId6" cstate="print"/>
          <a:srcRect l="37360" t="23729" r="48947" b="69491"/>
          <a:stretch/>
        </p:blipFill>
        <p:spPr bwMode="auto">
          <a:xfrm>
            <a:off x="515827" y="5398159"/>
            <a:ext cx="1565241" cy="4816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" name="Picture 2"/>
          <p:cNvPicPr>
            <a:picLocks noGrp="1" noChangeAspect="1" noChangeArrowheads="1"/>
          </p:cNvPicPr>
          <p:nvPr>
            <p:ph sz="quarter" idx="1"/>
          </p:nvPr>
        </p:nvPicPr>
        <p:blipFill rotWithShape="1">
          <a:blip r:embed="rId7" cstate="print"/>
          <a:srcRect l="11972" t="17135" r="22511" b="60057"/>
          <a:stretch/>
        </p:blipFill>
        <p:spPr bwMode="auto">
          <a:xfrm>
            <a:off x="4824954" y="4981745"/>
            <a:ext cx="4319046" cy="7351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566222" y="4648200"/>
                <a:ext cx="3394006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𝑯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sub>
                          </m:sSub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i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𝑱</m:t>
                      </m:r>
                    </m:oMath>
                  </m:oMathPara>
                </a14:m>
                <a:endParaRPr lang="en-US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222" y="4648200"/>
                <a:ext cx="3394006" cy="702244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566222" y="5988865"/>
                <a:ext cx="3885166" cy="7167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𝑯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𝛻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𝑫</m:t>
                              </m:r>
                            </m:e>
                          </m:d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i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𝑱</m:t>
                      </m:r>
                    </m:oMath>
                  </m:oMathPara>
                </a14:m>
                <a:endParaRPr lang="en-US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222" y="5988865"/>
                <a:ext cx="3885166" cy="716735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Up Arrow 8"/>
          <p:cNvSpPr/>
          <p:nvPr/>
        </p:nvSpPr>
        <p:spPr>
          <a:xfrm rot="2710542">
            <a:off x="4679369" y="5563678"/>
            <a:ext cx="326136" cy="632232"/>
          </a:xfrm>
          <a:prstGeom prst="upArrow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366266" y="6116399"/>
            <a:ext cx="25389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Added by Maxwell</a:t>
            </a:r>
          </a:p>
        </p:txBody>
      </p:sp>
      <p:cxnSp>
        <p:nvCxnSpPr>
          <p:cNvPr id="25" name="Straight Arrow Connector 24"/>
          <p:cNvCxnSpPr/>
          <p:nvPr/>
        </p:nvCxnSpPr>
        <p:spPr>
          <a:xfrm rot="5400000" flipH="1" flipV="1">
            <a:off x="6471861" y="5966806"/>
            <a:ext cx="381000" cy="158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000496" y="4500570"/>
            <a:ext cx="48577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</a:rPr>
              <a:t>Need to add a term for dynamic field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EFCF669-B8E3-4CE9-B3B7-8C8BF4A05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700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8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8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1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1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allAtOnce" animBg="1"/>
      <p:bldP spid="18" grpId="0" build="allAtOnce" animBg="1"/>
      <p:bldP spid="6" grpId="0" build="allAtOnce"/>
      <p:bldP spid="21" grpId="0" build="allAtOnce" animBg="1"/>
      <p:bldP spid="22" grpId="0" animBg="1"/>
      <p:bldP spid="9" grpId="0" animBg="1"/>
      <p:bldP spid="24" grpId="0"/>
      <p:bldP spid="16" grpId="0" build="allAtOnce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Displacement Current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057399" y="4475123"/>
            <a:ext cx="12192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term is conduction current </a:t>
            </a:r>
            <a:r>
              <a:rPr lang="en-US" i="1" dirty="0"/>
              <a:t>I</a:t>
            </a:r>
            <a:r>
              <a:rPr lang="en-US" baseline="-25000" dirty="0"/>
              <a:t>C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rot="5400000" flipH="1" flipV="1">
            <a:off x="2718022" y="4313833"/>
            <a:ext cx="381000" cy="158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429000" y="4490363"/>
            <a:ext cx="1600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term must represent a current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rot="5400000" flipH="1" flipV="1">
            <a:off x="3784822" y="4313833"/>
            <a:ext cx="381000" cy="158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181600" y="17526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91531" y="5269468"/>
            <a:ext cx="3642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Application of Stokes’s theorem gives:</a:t>
            </a:r>
          </a:p>
        </p:txBody>
      </p:sp>
      <p:pic>
        <p:nvPicPr>
          <p:cNvPr id="12290" name="Picture 2"/>
          <p:cNvPicPr>
            <a:picLocks noGrp="1" noChangeAspect="1" noChangeArrowheads="1"/>
          </p:cNvPicPr>
          <p:nvPr>
            <p:ph sz="quarter" idx="1"/>
          </p:nvPr>
        </p:nvPicPr>
        <p:blipFill rotWithShape="1">
          <a:blip r:embed="rId2" cstate="print"/>
          <a:srcRect t="17106"/>
          <a:stretch/>
        </p:blipFill>
        <p:spPr bwMode="auto">
          <a:xfrm>
            <a:off x="170296" y="1585436"/>
            <a:ext cx="6226016" cy="2523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0" y="5715000"/>
            <a:ext cx="4190999" cy="8102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TextBox 15"/>
          <p:cNvSpPr txBox="1"/>
          <p:nvPr/>
        </p:nvSpPr>
        <p:spPr>
          <a:xfrm>
            <a:off x="8337830" y="6477000"/>
            <a:ext cx="653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Cont.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90FD261-C643-437C-A90F-85DB92F2C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26</a:t>
            </a:fld>
            <a:endParaRPr 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Displacement Current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57200" y="2678668"/>
            <a:ext cx="39004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Define the displacement current as: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019800" y="3085332"/>
            <a:ext cx="294374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The displacement current does not involve real charges; it is an equivalent current that depends on </a:t>
            </a:r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599" y="1628188"/>
            <a:ext cx="433578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3085332"/>
            <a:ext cx="5882640" cy="2628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3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105540" y="4429132"/>
            <a:ext cx="609600" cy="2507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DCFFF02-82F3-4DC6-9B8C-123E8F180D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27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228600"/>
            <a:ext cx="8689848" cy="990600"/>
          </a:xfrm>
        </p:spPr>
        <p:txBody>
          <a:bodyPr/>
          <a:lstStyle/>
          <a:p>
            <a:r>
              <a:rPr lang="en-US" dirty="0"/>
              <a:t>Capacitor Circuit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6200" y="1676400"/>
            <a:ext cx="2895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Given:</a:t>
            </a:r>
            <a:r>
              <a:rPr lang="en-US" dirty="0"/>
              <a:t>  Wires are perfect conductors and capacitor insulator material is perfect dielectric.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28600" y="2971800"/>
            <a:ext cx="1607864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For Surface </a:t>
            </a:r>
            <a:r>
              <a:rPr lang="en-US" i="1" dirty="0">
                <a:solidFill>
                  <a:srgbClr val="FF0000"/>
                </a:solidFill>
              </a:rPr>
              <a:t>S</a:t>
            </a:r>
            <a:r>
              <a:rPr lang="en-US" baseline="-25000" dirty="0">
                <a:solidFill>
                  <a:srgbClr val="FF0000"/>
                </a:solidFill>
              </a:rPr>
              <a:t>1</a:t>
            </a:r>
            <a:r>
              <a:rPr lang="en-US" dirty="0">
                <a:solidFill>
                  <a:srgbClr val="FF0000"/>
                </a:solidFill>
              </a:rPr>
              <a:t>:</a:t>
            </a:r>
          </a:p>
          <a:p>
            <a:endParaRPr lang="en-US" dirty="0"/>
          </a:p>
          <a:p>
            <a:r>
              <a:rPr lang="en-US" sz="2000" i="1" dirty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2000" baseline="-25000" dirty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sz="2000" i="1" dirty="0">
                <a:latin typeface="Times New Roman" pitchFamily="18" charset="0"/>
                <a:cs typeface="Times New Roman" pitchFamily="18" charset="0"/>
              </a:rPr>
              <a:t> = I</a:t>
            </a:r>
            <a:r>
              <a:rPr lang="en-US" sz="2000" baseline="-25000" dirty="0">
                <a:latin typeface="Times New Roman" pitchFamily="18" charset="0"/>
                <a:cs typeface="Times New Roman" pitchFamily="18" charset="0"/>
              </a:rPr>
              <a:t>1c</a:t>
            </a:r>
            <a:r>
              <a:rPr lang="en-US" sz="2000" i="1" dirty="0">
                <a:latin typeface="Times New Roman" pitchFamily="18" charset="0"/>
                <a:cs typeface="Times New Roman" pitchFamily="18" charset="0"/>
              </a:rPr>
              <a:t> + I</a:t>
            </a:r>
            <a:r>
              <a:rPr lang="en-US" sz="2000" baseline="-25000" dirty="0">
                <a:latin typeface="Times New Roman" pitchFamily="18" charset="0"/>
                <a:cs typeface="Times New Roman" pitchFamily="18" charset="0"/>
              </a:rPr>
              <a:t>1d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600200" y="4876800"/>
            <a:ext cx="2739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</a:t>
            </a:r>
            <a:r>
              <a:rPr lang="en-US" b="1" dirty="0"/>
              <a:t>D</a:t>
            </a:r>
            <a:r>
              <a:rPr lang="en-US" dirty="0"/>
              <a:t> = 0 in perfect conductor)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257800" y="2133600"/>
            <a:ext cx="324326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For Surface </a:t>
            </a:r>
            <a:r>
              <a:rPr lang="en-US" i="1" dirty="0">
                <a:solidFill>
                  <a:srgbClr val="FF0000"/>
                </a:solidFill>
              </a:rPr>
              <a:t>S</a:t>
            </a:r>
            <a:r>
              <a:rPr lang="en-US" baseline="-25000" dirty="0">
                <a:solidFill>
                  <a:srgbClr val="FF0000"/>
                </a:solidFill>
              </a:rPr>
              <a:t>2</a:t>
            </a:r>
            <a:r>
              <a:rPr lang="en-US" dirty="0">
                <a:solidFill>
                  <a:srgbClr val="FF0000"/>
                </a:solidFill>
              </a:rPr>
              <a:t>:</a:t>
            </a:r>
          </a:p>
          <a:p>
            <a:r>
              <a:rPr lang="en-US" sz="2400" i="1" dirty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2400" baseline="-25000" dirty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sz="2400" i="1" dirty="0">
                <a:latin typeface="Times New Roman" pitchFamily="18" charset="0"/>
                <a:cs typeface="Times New Roman" pitchFamily="18" charset="0"/>
              </a:rPr>
              <a:t> = I</a:t>
            </a:r>
            <a:r>
              <a:rPr lang="en-US" sz="2400" baseline="-25000" dirty="0">
                <a:latin typeface="Times New Roman" pitchFamily="18" charset="0"/>
                <a:cs typeface="Times New Roman" pitchFamily="18" charset="0"/>
              </a:rPr>
              <a:t>2c</a:t>
            </a:r>
            <a:r>
              <a:rPr lang="en-US" sz="2400" i="1" dirty="0">
                <a:latin typeface="Times New Roman" pitchFamily="18" charset="0"/>
                <a:cs typeface="Times New Roman" pitchFamily="18" charset="0"/>
              </a:rPr>
              <a:t> + I</a:t>
            </a:r>
            <a:r>
              <a:rPr lang="en-US" sz="2400" baseline="-25000" dirty="0">
                <a:latin typeface="Times New Roman" pitchFamily="18" charset="0"/>
                <a:cs typeface="Times New Roman" pitchFamily="18" charset="0"/>
              </a:rPr>
              <a:t>2d</a:t>
            </a:r>
          </a:p>
          <a:p>
            <a:r>
              <a:rPr lang="en-US" sz="2400" i="1" dirty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2400" baseline="-25000" dirty="0">
                <a:latin typeface="Times New Roman" pitchFamily="18" charset="0"/>
                <a:cs typeface="Times New Roman" pitchFamily="18" charset="0"/>
              </a:rPr>
              <a:t>2c</a:t>
            </a:r>
            <a:r>
              <a:rPr lang="en-US" i="1" dirty="0"/>
              <a:t> </a:t>
            </a:r>
            <a:r>
              <a:rPr lang="en-US" i="1" dirty="0">
                <a:latin typeface="Times New Roman" pitchFamily="18" charset="0"/>
                <a:cs typeface="Times New Roman" pitchFamily="18" charset="0"/>
              </a:rPr>
              <a:t>=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dirty="0"/>
              <a:t> (perfect dielectric </a:t>
            </a:r>
            <a:r>
              <a:rPr lang="el-GR" i="1" dirty="0"/>
              <a:t>σ</a:t>
            </a:r>
            <a:r>
              <a:rPr lang="en-US" i="1" dirty="0"/>
              <a:t> </a:t>
            </a:r>
            <a:r>
              <a:rPr lang="en-US" dirty="0"/>
              <a:t>= 0)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306475" y="6280584"/>
            <a:ext cx="1883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Conclusion:  </a:t>
            </a:r>
            <a:r>
              <a:rPr lang="en-US" i="1" dirty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baseline="-25000" dirty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i="1" dirty="0">
                <a:latin typeface="Times New Roman" pitchFamily="18" charset="0"/>
                <a:cs typeface="Times New Roman" pitchFamily="18" charset="0"/>
              </a:rPr>
              <a:t> = I</a:t>
            </a:r>
            <a:r>
              <a:rPr lang="en-US" baseline="-25000" dirty="0">
                <a:latin typeface="Times New Roman" pitchFamily="18" charset="0"/>
                <a:cs typeface="Times New Roman" pitchFamily="18" charset="0"/>
              </a:rPr>
              <a:t>2</a:t>
            </a:r>
            <a:endParaRPr lang="en-US" dirty="0"/>
          </a:p>
        </p:txBody>
      </p:sp>
      <p:pic>
        <p:nvPicPr>
          <p:cNvPr id="1331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62400" y="149673"/>
            <a:ext cx="5181600" cy="19485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" y="4186686"/>
            <a:ext cx="4267200" cy="4786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9601" y="4976486"/>
            <a:ext cx="838200" cy="2813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7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105400" y="3300146"/>
            <a:ext cx="2286000" cy="54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8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029200" y="3962400"/>
            <a:ext cx="3471863" cy="21064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72400" y="6324600"/>
            <a:ext cx="1086750" cy="2813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67640" y="5334000"/>
            <a:ext cx="49499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ensures the continuity of total current flow through the circuit</a:t>
            </a:r>
          </a:p>
          <a:p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Although the displacement current does not</a:t>
            </a:r>
          </a:p>
          <a:p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transport free charges, it behaves like a real current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306475" y="6298095"/>
            <a:ext cx="1883849" cy="400229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970126" y="6498209"/>
            <a:ext cx="763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p298</a:t>
            </a: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B38DBC6A-788D-4FF5-9C5F-C782849FE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28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" y="76200"/>
            <a:ext cx="5285002" cy="609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38600" y="4313475"/>
            <a:ext cx="5029200" cy="1249125"/>
          </a:xfrm>
          <a:prstGeom prst="rect">
            <a:avLst/>
          </a:prstGeom>
          <a:noFill/>
          <a:ln w="25400">
            <a:solidFill>
              <a:schemeClr val="accent1"/>
            </a:solidFill>
            <a:miter lim="800000"/>
            <a:headEnd/>
            <a:tailEnd/>
          </a:ln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02D8FDB-9988-42DA-8F27-D0AE80E145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29</a:t>
            </a:fld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Maxwell’s Equations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85800" y="6248400"/>
            <a:ext cx="77484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In this chapter, we will examine Faraday’s and </a:t>
            </a:r>
            <a:r>
              <a:rPr lang="en-US" sz="2400" dirty="0" err="1">
                <a:solidFill>
                  <a:srgbClr val="FF0000"/>
                </a:solidFill>
              </a:rPr>
              <a:t>Ampère’s</a:t>
            </a:r>
            <a:r>
              <a:rPr lang="en-US" sz="2400" dirty="0">
                <a:solidFill>
                  <a:srgbClr val="FF0000"/>
                </a:solidFill>
              </a:rPr>
              <a:t> laws</a:t>
            </a:r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54804" y="1600200"/>
            <a:ext cx="7234392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9BB9D63-718D-4477-97C0-186A84EA74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Boundary Conditions</a:t>
            </a:r>
          </a:p>
        </p:txBody>
      </p:sp>
      <p:pic>
        <p:nvPicPr>
          <p:cNvPr id="15362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13" y="1722024"/>
            <a:ext cx="9121775" cy="2926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ECAD72E-EF69-4932-B3F8-52209A6E9E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30</a:t>
            </a:fld>
            <a:endParaRPr 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0"/>
            <a:ext cx="8153400" cy="990600"/>
          </a:xfrm>
        </p:spPr>
        <p:txBody>
          <a:bodyPr/>
          <a:lstStyle/>
          <a:p>
            <a:r>
              <a:rPr lang="en-US" dirty="0"/>
              <a:t>Charge Dissipation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3200400"/>
            <a:ext cx="2971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 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0" y="990600"/>
            <a:ext cx="89916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Question 1:</a:t>
            </a:r>
            <a:r>
              <a:rPr lang="en-US" dirty="0"/>
              <a:t>  What happens if you place a certain amount of free charge inside of a material?</a:t>
            </a:r>
          </a:p>
          <a:p>
            <a:r>
              <a:rPr lang="en-US" dirty="0">
                <a:solidFill>
                  <a:srgbClr val="FF0000"/>
                </a:solidFill>
              </a:rPr>
              <a:t>Answer:</a:t>
            </a:r>
            <a:r>
              <a:rPr lang="en-US" dirty="0"/>
              <a:t>  The charge will move to the surface of the material, thereby returning its interior to a neutral state.</a:t>
            </a:r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Question 2:</a:t>
            </a:r>
            <a:r>
              <a:rPr lang="en-US" dirty="0"/>
              <a:t>  How fast will this happen?</a:t>
            </a:r>
          </a:p>
          <a:p>
            <a:r>
              <a:rPr lang="en-US" dirty="0">
                <a:solidFill>
                  <a:srgbClr val="FF0000"/>
                </a:solidFill>
              </a:rPr>
              <a:t>Answer:</a:t>
            </a:r>
            <a:r>
              <a:rPr lang="en-US" dirty="0"/>
              <a:t>  It depends on the material; in a good conductor, the charge dissipates in less than a </a:t>
            </a:r>
            <a:r>
              <a:rPr lang="en-US" dirty="0" err="1"/>
              <a:t>femtosecond</a:t>
            </a:r>
            <a:r>
              <a:rPr lang="en-US" dirty="0"/>
              <a:t>, whereas in a good dielectric, the process may take several hours.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876800" y="5181600"/>
            <a:ext cx="1846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 </a:t>
            </a:r>
          </a:p>
        </p:txBody>
      </p:sp>
      <p:pic>
        <p:nvPicPr>
          <p:cNvPr id="11" name="Content Placeholder 10" descr="eq6.60.tiff"/>
          <p:cNvPicPr>
            <a:picLocks noGrp="1" noChangeAspect="1"/>
          </p:cNvPicPr>
          <p:nvPr>
            <p:ph sz="quarter" idx="1"/>
          </p:nvPr>
        </p:nvPicPr>
        <p:blipFill rotWithShape="1">
          <a:blip r:embed="rId2"/>
          <a:srcRect l="-3906" t="2306" r="-3906"/>
          <a:stretch/>
        </p:blipFill>
        <p:spPr>
          <a:xfrm>
            <a:off x="1321695" y="3505200"/>
            <a:ext cx="5993505" cy="3228630"/>
          </a:xfrm>
        </p:spPr>
      </p:pic>
      <p:sp>
        <p:nvSpPr>
          <p:cNvPr id="13" name="TextBox 12"/>
          <p:cNvSpPr txBox="1"/>
          <p:nvPr/>
        </p:nvSpPr>
        <p:spPr>
          <a:xfrm>
            <a:off x="2455392" y="3124200"/>
            <a:ext cx="37168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Derivation of charge density equation:</a:t>
            </a:r>
          </a:p>
        </p:txBody>
      </p:sp>
      <p:pic>
        <p:nvPicPr>
          <p:cNvPr id="14" name="Picture 13" descr="blank.tif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3962400"/>
            <a:ext cx="914400" cy="3048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4876800" y="5867400"/>
            <a:ext cx="1846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924800" y="5867400"/>
            <a:ext cx="1846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 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382000" y="6400800"/>
            <a:ext cx="653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Cont.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E630F68-DCF9-416C-A4C6-5D505421D5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31</a:t>
            </a:fld>
            <a:endParaRPr lang="en-US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0"/>
            <a:ext cx="8153400" cy="990600"/>
          </a:xfrm>
        </p:spPr>
        <p:txBody>
          <a:bodyPr>
            <a:normAutofit fontScale="90000"/>
          </a:bodyPr>
          <a:lstStyle/>
          <a:p>
            <a:r>
              <a:rPr lang="en-US" dirty="0"/>
              <a:t>Solution of Charge Dissipation Equation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152400"/>
            <a:ext cx="899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 </a:t>
            </a:r>
            <a:endParaRPr lang="en-US" dirty="0"/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 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38200" y="5181600"/>
            <a:ext cx="15935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For copper:  </a:t>
            </a:r>
          </a:p>
        </p:txBody>
      </p:sp>
      <p:pic>
        <p:nvPicPr>
          <p:cNvPr id="8" name="Picture 7" descr="tcop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5257800"/>
            <a:ext cx="2667000" cy="381000"/>
          </a:xfrm>
          <a:prstGeom prst="rect">
            <a:avLst/>
          </a:prstGeom>
        </p:spPr>
      </p:pic>
      <p:pic>
        <p:nvPicPr>
          <p:cNvPr id="9" name="Picture 8" descr="tmic.tif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4599" y="5943601"/>
            <a:ext cx="2293883" cy="457200"/>
          </a:xfrm>
          <a:prstGeom prst="rect">
            <a:avLst/>
          </a:prstGeom>
        </p:spPr>
      </p:pic>
      <p:pic>
        <p:nvPicPr>
          <p:cNvPr id="12" name="Picture 11" descr="eq6.61.tif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585" y="2897263"/>
            <a:ext cx="6972674" cy="190538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847371" y="5867400"/>
            <a:ext cx="12862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For mica: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800600" y="5943600"/>
            <a:ext cx="15278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= 15 hours</a:t>
            </a:r>
          </a:p>
        </p:txBody>
      </p:sp>
      <p:pic>
        <p:nvPicPr>
          <p:cNvPr id="18" name="Content Placeholder 17" descr="eq6.60.tiff"/>
          <p:cNvPicPr>
            <a:picLocks noGrp="1" noChangeAspect="1"/>
          </p:cNvPicPr>
          <p:nvPr>
            <p:ph sz="quarter" idx="1"/>
          </p:nvPr>
        </p:nvPicPr>
        <p:blipFill>
          <a:blip r:embed="rId5"/>
          <a:srcRect t="-4562" b="-4562"/>
          <a:stretch>
            <a:fillRect/>
          </a:stretch>
        </p:blipFill>
        <p:spPr>
          <a:xfrm>
            <a:off x="385585" y="1589263"/>
            <a:ext cx="2209800" cy="1218488"/>
          </a:xfr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9857655-6528-46C8-A63C-9EBFB08EDD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32</a:t>
            </a:fld>
            <a:endParaRPr lang="en-US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 Potentials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1" y="2286000"/>
            <a:ext cx="480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28600" y="1752600"/>
            <a:ext cx="17224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Static condition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28600" y="3239869"/>
            <a:ext cx="2021732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Dynamic condition</a:t>
            </a:r>
          </a:p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2400" y="4724400"/>
            <a:ext cx="4567251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Dynamic condition with propagation delay:</a:t>
            </a:r>
          </a:p>
          <a:p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648200" y="4736068"/>
            <a:ext cx="45612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Similarly, for the magnetic vector potential:</a:t>
            </a: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1" y="2209800"/>
            <a:ext cx="2666999" cy="7926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1000" y="3581400"/>
            <a:ext cx="3077497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6" name="Picture 4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968169" y="152400"/>
            <a:ext cx="5138596" cy="3733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8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572000" y="5257800"/>
            <a:ext cx="4470696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9" name="Picture 7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52400" y="5257800"/>
            <a:ext cx="4242953" cy="7779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21C118C-1493-4244-95E2-A4F8F598D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33</a:t>
            </a:fld>
            <a:endParaRPr lang="en-US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Harmonic Potentials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1487269"/>
            <a:ext cx="5312897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If charges and currents vary </a:t>
            </a:r>
            <a:r>
              <a:rPr lang="en-US" sz="2000" dirty="0" err="1">
                <a:solidFill>
                  <a:srgbClr val="FF0000"/>
                </a:solidFill>
              </a:rPr>
              <a:t>sinusoidally</a:t>
            </a:r>
            <a:r>
              <a:rPr lang="en-US" sz="2000" dirty="0">
                <a:solidFill>
                  <a:srgbClr val="FF0000"/>
                </a:solidFill>
              </a:rPr>
              <a:t> with time:</a:t>
            </a:r>
          </a:p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28600" y="2286000"/>
            <a:ext cx="30089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we can use </a:t>
            </a:r>
            <a:r>
              <a:rPr lang="en-US" sz="2000" dirty="0" err="1">
                <a:solidFill>
                  <a:srgbClr val="FF0000"/>
                </a:solidFill>
              </a:rPr>
              <a:t>phasor</a:t>
            </a:r>
            <a:r>
              <a:rPr lang="en-US" sz="2000" dirty="0">
                <a:solidFill>
                  <a:srgbClr val="FF0000"/>
                </a:solidFill>
              </a:rPr>
              <a:t> notation: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28600" y="3276600"/>
            <a:ext cx="593807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with</a:t>
            </a:r>
          </a:p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2400" y="4038600"/>
            <a:ext cx="36805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Expressions for potentials become: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334000" y="3212068"/>
            <a:ext cx="31643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Maxwell’s equations become: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800600" y="1828800"/>
            <a:ext cx="617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Also: </a:t>
            </a:r>
          </a:p>
        </p:txBody>
      </p:sp>
      <p:pic>
        <p:nvPicPr>
          <p:cNvPr id="1945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1" y="1935846"/>
            <a:ext cx="3200399" cy="3238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1001" y="2667000"/>
            <a:ext cx="2973506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6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81001" y="3657600"/>
            <a:ext cx="2161309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61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04800" y="4419600"/>
            <a:ext cx="3938590" cy="862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62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04800" y="5504034"/>
            <a:ext cx="3429000" cy="9383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63" name="Picture 7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562600" y="1717484"/>
            <a:ext cx="3429000" cy="5800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64" name="Picture 8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324601" y="2438400"/>
            <a:ext cx="1447800" cy="5721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65" name="Picture 9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5441069" y="3733801"/>
            <a:ext cx="2898515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66" name="Picture 10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4724400" y="5029200"/>
            <a:ext cx="4331853" cy="7238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67" name="Picture 11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4800600" y="6096000"/>
            <a:ext cx="762000" cy="5640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A281745-D31B-46A3-AC0E-5B9F1A36AD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34</a:t>
            </a:fld>
            <a:endParaRPr lang="en-US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761" y="-1"/>
            <a:ext cx="5397439" cy="67903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8229600" y="6172200"/>
            <a:ext cx="653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Cont.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932FEA2-F77A-43AD-B629-15C8EC58B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35</a:t>
            </a:fld>
            <a:endParaRPr lang="en-US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761" y="0"/>
            <a:ext cx="4300415" cy="541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609600"/>
            <a:ext cx="6495089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8229600" y="6172200"/>
            <a:ext cx="653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Cont.</a:t>
            </a:r>
          </a:p>
        </p:txBody>
      </p:sp>
      <p:pic>
        <p:nvPicPr>
          <p:cNvPr id="5" name="Picture 9"/>
          <p:cNvPicPr>
            <a:picLocks noChangeAspect="1" noChangeArrowheads="1"/>
          </p:cNvPicPr>
          <p:nvPr/>
        </p:nvPicPr>
        <p:blipFill>
          <a:blip r:embed="rId4" cstate="print"/>
          <a:srcRect l="9859" r="23596" b="68750"/>
          <a:stretch>
            <a:fillRect/>
          </a:stretch>
        </p:blipFill>
        <p:spPr bwMode="auto">
          <a:xfrm>
            <a:off x="4143372" y="2643182"/>
            <a:ext cx="1928826" cy="3571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F6EAAAB-8FAA-4783-91E8-AE372930D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36</a:t>
            </a:fld>
            <a:endParaRPr lang="en-US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-76200"/>
            <a:ext cx="8153400" cy="990600"/>
          </a:xfrm>
        </p:spPr>
        <p:txBody>
          <a:bodyPr/>
          <a:lstStyle/>
          <a:p>
            <a:r>
              <a:rPr lang="en-US" dirty="0"/>
              <a:t>Example 6-8 cont.</a:t>
            </a:r>
          </a:p>
        </p:txBody>
      </p:sp>
      <p:pic>
        <p:nvPicPr>
          <p:cNvPr id="2150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8" y="762000"/>
            <a:ext cx="5410200" cy="60591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8382000" y="6477000"/>
            <a:ext cx="653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Cont.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/>
          <a:srcRect l="12999" t="94685" r="22147" b="1107"/>
          <a:stretch>
            <a:fillRect/>
          </a:stretch>
        </p:blipFill>
        <p:spPr bwMode="auto">
          <a:xfrm>
            <a:off x="5643538" y="4286256"/>
            <a:ext cx="3500462" cy="285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8143900" y="4643446"/>
            <a:ext cx="785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(6.90)</a:t>
            </a:r>
            <a:endParaRPr lang="zh-CN" altLang="en-US" dirty="0"/>
          </a:p>
        </p:txBody>
      </p:sp>
      <p:pic>
        <p:nvPicPr>
          <p:cNvPr id="8" name="Picture 10"/>
          <p:cNvPicPr>
            <a:picLocks noChangeAspect="1" noChangeArrowheads="1"/>
          </p:cNvPicPr>
          <p:nvPr/>
        </p:nvPicPr>
        <p:blipFill>
          <a:blip r:embed="rId4" cstate="print"/>
          <a:srcRect t="19740" r="58772" b="30911"/>
          <a:stretch>
            <a:fillRect/>
          </a:stretch>
        </p:blipFill>
        <p:spPr bwMode="auto">
          <a:xfrm>
            <a:off x="5500694" y="1857364"/>
            <a:ext cx="1785950" cy="3571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E0CD914-D1B4-4DAC-B0EF-68B70AB2A7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37</a:t>
            </a:fld>
            <a:endParaRPr lang="en-US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6-8 cont.</a:t>
            </a:r>
          </a:p>
        </p:txBody>
      </p:sp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66800" y="1676400"/>
            <a:ext cx="7205990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CF1F268-5D37-4F5F-88F4-9D8B95D562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38</a:t>
            </a:fld>
            <a:endParaRPr lang="en-US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pic>
        <p:nvPicPr>
          <p:cNvPr id="2253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" y="1855258"/>
            <a:ext cx="9067800" cy="43381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225BB0B-216D-47D2-B38F-BC3F5DD528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39</a:t>
            </a:fld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1" y="228600"/>
            <a:ext cx="4495799" cy="990600"/>
          </a:xfrm>
        </p:spPr>
        <p:txBody>
          <a:bodyPr/>
          <a:lstStyle/>
          <a:p>
            <a:r>
              <a:rPr lang="en-US" dirty="0"/>
              <a:t>Electromotive Force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6200" y="1828800"/>
            <a:ext cx="4419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Electromotive force (voltage) induced by time-varying magnetic flux:</a:t>
            </a:r>
          </a:p>
        </p:txBody>
      </p:sp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1" y="2590800"/>
            <a:ext cx="4191000" cy="827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1000" y="4495800"/>
            <a:ext cx="7496175" cy="142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4" name="Picture 8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13972" y="228600"/>
            <a:ext cx="4499811" cy="388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9" name="直接连接符 8"/>
          <p:cNvCxnSpPr/>
          <p:nvPr/>
        </p:nvCxnSpPr>
        <p:spPr>
          <a:xfrm>
            <a:off x="4357686" y="4857760"/>
            <a:ext cx="1890000" cy="158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9B06CE2C-F7EE-483C-A0F2-6E067C8187EA}"/>
              </a:ext>
            </a:extLst>
          </p:cNvPr>
          <p:cNvCxnSpPr>
            <a:cxnSpLocks/>
          </p:cNvCxnSpPr>
          <p:nvPr/>
        </p:nvCxnSpPr>
        <p:spPr>
          <a:xfrm>
            <a:off x="683568" y="5922962"/>
            <a:ext cx="93610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E759BD35-A676-4B12-A339-7038F2087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 types of EMF</a:t>
            </a:r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22303" y="1752600"/>
            <a:ext cx="7699394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3"/>
          <p:cNvSpPr/>
          <p:nvPr/>
        </p:nvSpPr>
        <p:spPr>
          <a:xfrm>
            <a:off x="5562600" y="2819400"/>
            <a:ext cx="1524000" cy="461665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EED16DAA-A1E8-4252-B301-FF6E2EDC65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152400"/>
            <a:ext cx="4264152" cy="990600"/>
          </a:xfrm>
        </p:spPr>
        <p:txBody>
          <a:bodyPr>
            <a:noAutofit/>
          </a:bodyPr>
          <a:lstStyle/>
          <a:p>
            <a:r>
              <a:rPr lang="en-US" sz="3600" dirty="0"/>
              <a:t>Stationary Loop in Time-Varying </a:t>
            </a:r>
            <a:r>
              <a:rPr lang="en-US" sz="3600" b="1" dirty="0"/>
              <a:t>B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1737529"/>
            <a:ext cx="4005262" cy="7905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7" name="Picture 3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2667000"/>
            <a:ext cx="4984712" cy="14748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50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29200" y="1814328"/>
            <a:ext cx="4114800" cy="48963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51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4419600"/>
            <a:ext cx="5042764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52" name="Picture 8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180531" y="685800"/>
            <a:ext cx="4963469" cy="522132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</p:spPr>
      </p:pic>
      <p:sp>
        <p:nvSpPr>
          <p:cNvPr id="8" name="Oval 7"/>
          <p:cNvSpPr/>
          <p:nvPr/>
        </p:nvSpPr>
        <p:spPr>
          <a:xfrm>
            <a:off x="6286512" y="2571744"/>
            <a:ext cx="857256" cy="860148"/>
          </a:xfrm>
          <a:prstGeom prst="ellipse">
            <a:avLst/>
          </a:prstGeom>
          <a:solidFill>
            <a:srgbClr val="FFFF00">
              <a:alpha val="10000"/>
            </a:srgbClr>
          </a:solidFill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842E6C2-CE7B-4974-84CA-FB48F17B66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40"/>
          <p:cNvPicPr>
            <a:picLocks noChangeAspect="1"/>
          </p:cNvPicPr>
          <p:nvPr/>
        </p:nvPicPr>
        <p:blipFill>
          <a:blip r:embed="rId2"/>
          <a:srcRect b="11673"/>
          <a:stretch>
            <a:fillRect/>
          </a:stretch>
        </p:blipFill>
        <p:spPr>
          <a:xfrm>
            <a:off x="4875654" y="1676400"/>
            <a:ext cx="4171950" cy="432436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b="11284"/>
          <a:stretch/>
        </p:blipFill>
        <p:spPr>
          <a:xfrm>
            <a:off x="369568" y="1676400"/>
            <a:ext cx="4171950" cy="4343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152400"/>
            <a:ext cx="3124200" cy="990600"/>
          </a:xfrm>
        </p:spPr>
        <p:txBody>
          <a:bodyPr>
            <a:noAutofit/>
          </a:bodyPr>
          <a:lstStyle/>
          <a:p>
            <a:r>
              <a:rPr lang="en-US" sz="3600" dirty="0"/>
              <a:t>Lenz’s Law</a:t>
            </a:r>
            <a:endParaRPr lang="en-US" sz="3600" b="1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09548" y="6039018"/>
            <a:ext cx="4005262" cy="7905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228600" y="1583495"/>
            <a:ext cx="160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increases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2971800" y="2045160"/>
            <a:ext cx="0" cy="926640"/>
          </a:xfrm>
          <a:prstGeom prst="straightConnector1">
            <a:avLst/>
          </a:prstGeom>
          <a:ln w="38100">
            <a:solidFill>
              <a:srgbClr val="008A3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3200400" y="2054280"/>
            <a:ext cx="0" cy="926640"/>
          </a:xfrm>
          <a:prstGeom prst="straightConnector1">
            <a:avLst/>
          </a:prstGeom>
          <a:ln w="38100">
            <a:solidFill>
              <a:srgbClr val="008A3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2447544" y="2641680"/>
            <a:ext cx="0" cy="43200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2667000" y="2773992"/>
            <a:ext cx="0" cy="43200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2895600" y="2911680"/>
            <a:ext cx="0" cy="43200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3124200" y="2920800"/>
            <a:ext cx="0" cy="43200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3352800" y="2821032"/>
            <a:ext cx="0" cy="43200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3581400" y="2650800"/>
            <a:ext cx="0" cy="43200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/>
        </p:nvSpPr>
        <p:spPr>
          <a:xfrm>
            <a:off x="2324101" y="3083137"/>
            <a:ext cx="381000" cy="431520"/>
          </a:xfrm>
          <a:prstGeom prst="ellipse">
            <a:avLst/>
          </a:prstGeom>
          <a:solidFill>
            <a:srgbClr val="FFFF00">
              <a:alpha val="20000"/>
            </a:srgbClr>
          </a:solidFill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733800" y="2971800"/>
            <a:ext cx="6210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2000" baseline="-25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</a:t>
            </a:r>
          </a:p>
        </p:txBody>
      </p:sp>
      <p:sp>
        <p:nvSpPr>
          <p:cNvPr id="11" name="Curved Right Arrow 10"/>
          <p:cNvSpPr/>
          <p:nvPr/>
        </p:nvSpPr>
        <p:spPr>
          <a:xfrm flipV="1">
            <a:off x="1676400" y="4733592"/>
            <a:ext cx="466344" cy="533400"/>
          </a:xfrm>
          <a:prstGeom prst="curvedRightArrow">
            <a:avLst>
              <a:gd name="adj1" fmla="val 13046"/>
              <a:gd name="adj2" fmla="val 30235"/>
              <a:gd name="adj3" fmla="val 25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581400" y="4800600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&lt;0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756401" y="1583495"/>
            <a:ext cx="17419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decreases</a:t>
            </a:r>
          </a:p>
        </p:txBody>
      </p:sp>
      <p:sp>
        <p:nvSpPr>
          <p:cNvPr id="35" name="Oval 34"/>
          <p:cNvSpPr/>
          <p:nvPr/>
        </p:nvSpPr>
        <p:spPr>
          <a:xfrm>
            <a:off x="6851899" y="3084066"/>
            <a:ext cx="381000" cy="431520"/>
          </a:xfrm>
          <a:prstGeom prst="ellipse">
            <a:avLst/>
          </a:prstGeom>
          <a:solidFill>
            <a:srgbClr val="FFFF00">
              <a:alpha val="20000"/>
            </a:srgbClr>
          </a:solidFill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8277031" y="2934210"/>
            <a:ext cx="6210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2000" baseline="-25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</a:t>
            </a:r>
          </a:p>
        </p:txBody>
      </p:sp>
      <p:sp>
        <p:nvSpPr>
          <p:cNvPr id="37" name="Curved Right Arrow 36"/>
          <p:cNvSpPr/>
          <p:nvPr/>
        </p:nvSpPr>
        <p:spPr>
          <a:xfrm>
            <a:off x="6204202" y="4733592"/>
            <a:ext cx="466344" cy="533400"/>
          </a:xfrm>
          <a:prstGeom prst="curvedRightArrow">
            <a:avLst>
              <a:gd name="adj1" fmla="val 13046"/>
              <a:gd name="adj2" fmla="val 30235"/>
              <a:gd name="adj3" fmla="val 25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8109202" y="4800600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&gt;0</a:t>
            </a:r>
          </a:p>
        </p:txBody>
      </p:sp>
      <p:sp>
        <p:nvSpPr>
          <p:cNvPr id="20" name="Rectangle 19"/>
          <p:cNvSpPr/>
          <p:nvPr/>
        </p:nvSpPr>
        <p:spPr>
          <a:xfrm>
            <a:off x="7793737" y="1928802"/>
            <a:ext cx="152400" cy="97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/>
          <p:cNvCxnSpPr/>
          <p:nvPr/>
        </p:nvCxnSpPr>
        <p:spPr>
          <a:xfrm>
            <a:off x="7774686" y="2307600"/>
            <a:ext cx="171451" cy="432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 flipH="1">
            <a:off x="7245577" y="1908000"/>
            <a:ext cx="152400" cy="97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Connector 45"/>
          <p:cNvCxnSpPr/>
          <p:nvPr/>
        </p:nvCxnSpPr>
        <p:spPr>
          <a:xfrm flipH="1">
            <a:off x="7226526" y="2300400"/>
            <a:ext cx="171451" cy="432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V="1">
            <a:off x="6976491" y="2588946"/>
            <a:ext cx="0" cy="43200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V="1">
            <a:off x="7195947" y="2721258"/>
            <a:ext cx="0" cy="43200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7424547" y="2858946"/>
            <a:ext cx="0" cy="43200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V="1">
            <a:off x="7653147" y="2868066"/>
            <a:ext cx="0" cy="43200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V="1">
            <a:off x="7881747" y="2768298"/>
            <a:ext cx="0" cy="43200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V="1">
            <a:off x="8110347" y="2598066"/>
            <a:ext cx="0" cy="43200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817" name="Rectangle 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宋体" pitchFamily="2" charset="-122"/>
              </a:rPr>
            </a:b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宋体" pitchFamily="2" charset="-122"/>
              </a:rPr>
            </a:b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4429124" y="6000768"/>
            <a:ext cx="45005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sz="2400" baseline="-25000" dirty="0">
                <a:latin typeface="Times New Roman" pitchFamily="18" charset="0"/>
                <a:cs typeface="Times New Roman" pitchFamily="18" charset="0"/>
              </a:rPr>
              <a:t>ind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serves to oppose the </a:t>
            </a:r>
            <a:r>
              <a:rPr lang="en-US" sz="2400" i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change </a:t>
            </a:r>
            <a:r>
              <a:rPr lang="en-US" sz="24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in </a:t>
            </a:r>
            <a:r>
              <a:rPr lang="en-US" sz="2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sz="24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sz="2400" i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sz="24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, and not necessarily </a:t>
            </a:r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sz="2400" i="1" dirty="0"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sz="2400" i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itself</a:t>
            </a:r>
            <a:endParaRPr lang="zh-CN" alt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924896E-F5BE-401E-BBD6-866E6605F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861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1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/>
      <p:bldP spid="11" grpId="0" animBg="1"/>
      <p:bldP spid="12" grpId="0"/>
      <p:bldP spid="35" grpId="0" animBg="1"/>
      <p:bldP spid="36" grpId="0"/>
      <p:bldP spid="37" grpId="0" animBg="1"/>
      <p:bldP spid="38" grpId="0"/>
      <p:bldP spid="20" grpId="0" animBg="1"/>
      <p:bldP spid="45" grpId="0" animBg="1"/>
      <p:bldP spid="40" grpId="0" build="allAtOnce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152400"/>
            <a:ext cx="3124200" cy="990600"/>
          </a:xfrm>
        </p:spPr>
        <p:txBody>
          <a:bodyPr>
            <a:noAutofit/>
          </a:bodyPr>
          <a:lstStyle/>
          <a:p>
            <a:r>
              <a:rPr lang="en-US" sz="3600" dirty="0"/>
              <a:t>Faraday’s Law</a:t>
            </a:r>
            <a:endParaRPr lang="en-US" sz="3600" b="1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 cstate="print"/>
          <a:srcRect r="47002"/>
          <a:stretch/>
        </p:blipFill>
        <p:spPr bwMode="auto">
          <a:xfrm>
            <a:off x="2686050" y="2948664"/>
            <a:ext cx="2971800" cy="11068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1600200"/>
            <a:ext cx="4605750" cy="76306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2991200"/>
            <a:ext cx="2070000" cy="1021734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548640" y="2363266"/>
            <a:ext cx="4404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Establish a link between </a:t>
            </a:r>
            <a:r>
              <a:rPr lang="en-US" sz="24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24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24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5092" y="2971799"/>
            <a:ext cx="3105000" cy="1060534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 rotWithShape="1">
          <a:blip r:embed="rId6"/>
          <a:srcRect b="53308"/>
          <a:stretch/>
        </p:blipFill>
        <p:spPr>
          <a:xfrm>
            <a:off x="162212" y="4409859"/>
            <a:ext cx="4171950" cy="2286000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5814720" y="4055469"/>
            <a:ext cx="32857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Integral form of Faraday’s law</a:t>
            </a:r>
            <a:endParaRPr lang="en-US" sz="20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2000" y="5486400"/>
            <a:ext cx="3881250" cy="1008800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6537009" y="4770934"/>
            <a:ext cx="2133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Stokes’s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theorem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Down Arrow 22"/>
          <p:cNvSpPr/>
          <p:nvPr/>
        </p:nvSpPr>
        <p:spPr>
          <a:xfrm>
            <a:off x="6248400" y="4673611"/>
            <a:ext cx="381000" cy="779085"/>
          </a:xfrm>
          <a:prstGeom prst="downArrow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own Arrow 22"/>
          <p:cNvSpPr/>
          <p:nvPr/>
        </p:nvSpPr>
        <p:spPr>
          <a:xfrm rot="7623162">
            <a:off x="3743229" y="1104520"/>
            <a:ext cx="381000" cy="5631852"/>
          </a:xfrm>
          <a:prstGeom prst="downArrow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D5AF8A9-949B-43A5-99A4-1B3D7D81E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042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657600" y="3124200"/>
            <a:ext cx="5338336" cy="350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5562600" cy="2668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2400" y="2648040"/>
            <a:ext cx="5410200" cy="13154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8534400" y="6477000"/>
            <a:ext cx="666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cont.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8A39D54-3C5A-4FD1-8366-8D79B7D8A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dia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46744</TotalTime>
  <Words>815</Words>
  <Application>Microsoft Office PowerPoint</Application>
  <PresentationFormat>全屏显示(4:3)</PresentationFormat>
  <Paragraphs>174</Paragraphs>
  <Slides>39</Slides>
  <Notes>1</Notes>
  <HiddenSlides>0</HiddenSlides>
  <MMClips>0</MMClips>
  <ScaleCrop>false</ScaleCrop>
  <HeadingPairs>
    <vt:vector size="8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39</vt:i4>
      </vt:variant>
    </vt:vector>
  </HeadingPairs>
  <TitlesOfParts>
    <vt:vector size="50" baseType="lpstr">
      <vt:lpstr>华文仿宋</vt:lpstr>
      <vt:lpstr>宋体</vt:lpstr>
      <vt:lpstr>Arial</vt:lpstr>
      <vt:lpstr>Calibri</vt:lpstr>
      <vt:lpstr>Cambria Math</vt:lpstr>
      <vt:lpstr>Times New Roman</vt:lpstr>
      <vt:lpstr>Tw Cen MT</vt:lpstr>
      <vt:lpstr>Wingdings</vt:lpstr>
      <vt:lpstr>Wingdings 2</vt:lpstr>
      <vt:lpstr>Median</vt:lpstr>
      <vt:lpstr>公式</vt:lpstr>
      <vt:lpstr>6. Maxwell’s Equations In Time-Varying Fields</vt:lpstr>
      <vt:lpstr>Chapter 6 Overview</vt:lpstr>
      <vt:lpstr>Maxwell’s Equations</vt:lpstr>
      <vt:lpstr>Electromotive Force</vt:lpstr>
      <vt:lpstr>Three types of EMF</vt:lpstr>
      <vt:lpstr>Stationary Loop in Time-Varying B</vt:lpstr>
      <vt:lpstr>Lenz’s Law</vt:lpstr>
      <vt:lpstr>Faraday’s Law</vt:lpstr>
      <vt:lpstr>PowerPoint 演示文稿</vt:lpstr>
      <vt:lpstr>Example 6-1 Solution</vt:lpstr>
      <vt:lpstr>PowerPoint 演示文稿</vt:lpstr>
      <vt:lpstr>Motional EMF</vt:lpstr>
      <vt:lpstr>Motional EMF</vt:lpstr>
      <vt:lpstr>Example 6-3: Sliding Bar</vt:lpstr>
      <vt:lpstr>Example 6-3: cont.</vt:lpstr>
      <vt:lpstr>Example 6-4: Moving Loop</vt:lpstr>
      <vt:lpstr>PowerPoint 演示文稿</vt:lpstr>
      <vt:lpstr>  EM Motor / Generator Reciprocity</vt:lpstr>
      <vt:lpstr>EM Generator EMF</vt:lpstr>
      <vt:lpstr>Another Way</vt:lpstr>
      <vt:lpstr>Moving Conductor in Time-Varying Magnetic Field</vt:lpstr>
      <vt:lpstr>Example 6-6</vt:lpstr>
      <vt:lpstr>Charge Current Continuity Equation</vt:lpstr>
      <vt:lpstr>Charge Current Continuity Equation</vt:lpstr>
      <vt:lpstr>Ampère’s Law for Dynamic Fields</vt:lpstr>
      <vt:lpstr>Displacement Current</vt:lpstr>
      <vt:lpstr>Displacement Current</vt:lpstr>
      <vt:lpstr>Capacitor Circuit</vt:lpstr>
      <vt:lpstr>PowerPoint 演示文稿</vt:lpstr>
      <vt:lpstr>Boundary Conditions</vt:lpstr>
      <vt:lpstr>Charge Dissipation</vt:lpstr>
      <vt:lpstr>Solution of Charge Dissipation Equation</vt:lpstr>
      <vt:lpstr>EM Potentials</vt:lpstr>
      <vt:lpstr>Time Harmonic Potentials</vt:lpstr>
      <vt:lpstr>PowerPoint 演示文稿</vt:lpstr>
      <vt:lpstr>PowerPoint 演示文稿</vt:lpstr>
      <vt:lpstr>Example 6-8 cont.</vt:lpstr>
      <vt:lpstr>Example 6-8 cont.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EECS 215: Introduction to Circuits</dc:title>
  <dc:creator>jphilli</dc:creator>
  <cp:lastModifiedBy>user</cp:lastModifiedBy>
  <cp:revision>316</cp:revision>
  <dcterms:created xsi:type="dcterms:W3CDTF">2010-03-26T14:30:33Z</dcterms:created>
  <dcterms:modified xsi:type="dcterms:W3CDTF">2018-03-30T01:54:38Z</dcterms:modified>
</cp:coreProperties>
</file>